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img" ContentType="image/img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slideMasters/slideMaster21.xml" ContentType="application/vnd.openxmlformats-officedocument.presentationml.slideMaster+xml"/>
  <Override PartName="/ppt/slides/slide21.xml" ContentType="application/vnd.openxmlformats-officedocument.presentationml.slide+xml"/>
  <Override PartName="/ppt/slideMasters/slideMaster22.xml" ContentType="application/vnd.openxmlformats-officedocument.presentationml.slideMaster+xml"/>
  <Override PartName="/ppt/slides/slide22.xml" ContentType="application/vnd.openxmlformats-officedocument.presentationml.slide+xml"/>
  <Override PartName="/ppt/slideMasters/slideMaster23.xml" ContentType="application/vnd.openxmlformats-officedocument.presentationml.slideMaster+xml"/>
  <Override PartName="/ppt/slides/slide23.xml" ContentType="application/vnd.openxmlformats-officedocument.presentationml.slide+xml"/>
  <Override PartName="/ppt/slideMasters/slideMaster24.xml" ContentType="application/vnd.openxmlformats-officedocument.presentationml.slideMaster+xml"/>
  <Override PartName="/ppt/slides/slide24.xml" ContentType="application/vnd.openxmlformats-officedocument.presentationml.slide+xml"/>
  <Override PartName="/ppt/slideMasters/slideMaster25.xml" ContentType="application/vnd.openxmlformats-officedocument.presentationml.slideMaster+xml"/>
  <Override PartName="/ppt/slides/slide25.xml" ContentType="application/vnd.openxmlformats-officedocument.presentationml.slide+xml"/>
  <Override PartName="/ppt/slideMasters/slideMaster26.xml" ContentType="application/vnd.openxmlformats-officedocument.presentationml.slideMaster+xml"/>
  <Override PartName="/ppt/slides/slide26.xml" ContentType="application/vnd.openxmlformats-officedocument.presentationml.slide+xml"/>
  <Override PartName="/ppt/slideMasters/slideMaster27.xml" ContentType="application/vnd.openxmlformats-officedocument.presentationml.slideMaster+xml"/>
  <Override PartName="/ppt/slides/slide27.xml" ContentType="application/vnd.openxmlformats-officedocument.presentationml.slide+xml"/>
  <Override PartName="/ppt/slideMasters/slideMaster28.xml" ContentType="application/vnd.openxmlformats-officedocument.presentationml.slideMaster+xml"/>
  <Override PartName="/ppt/slides/slide28.xml" ContentType="application/vnd.openxmlformats-officedocument.presentationml.slide+xml"/>
  <Override PartName="/ppt/slideMasters/slideMaster29.xml" ContentType="application/vnd.openxmlformats-officedocument.presentationml.slideMaster+xml"/>
  <Override PartName="/ppt/slides/slide29.xml" ContentType="application/vnd.openxmlformats-officedocument.presentationml.slide+xml"/>
  <Override PartName="/ppt/slideMasters/slideMaster30.xml" ContentType="application/vnd.openxmlformats-officedocument.presentationml.slideMaster+xml"/>
  <Override PartName="/ppt/slides/slide30.xml" ContentType="application/vnd.openxmlformats-officedocument.presentationml.slide+xml"/>
  <Override PartName="/ppt/slideMasters/slideMaster31.xml" ContentType="application/vnd.openxmlformats-officedocument.presentationml.slideMaster+xml"/>
  <Override PartName="/ppt/slides/slide31.xml" ContentType="application/vnd.openxmlformats-officedocument.presentationml.slide+xml"/>
  <Override PartName="/ppt/slideMasters/slideMaster32.xml" ContentType="application/vnd.openxmlformats-officedocument.presentationml.slideMaster+xml"/>
  <Override PartName="/ppt/slides/slide32.xml" ContentType="application/vnd.openxmlformats-officedocument.presentationml.slide+xml"/>
  <Override PartName="/ppt/slideMasters/slideMaster33.xml" ContentType="application/vnd.openxmlformats-officedocument.presentationml.slideMaster+xml"/>
  <Override PartName="/ppt/slides/slide33.xml" ContentType="application/vnd.openxmlformats-officedocument.presentationml.slide+xml"/>
  <Override PartName="/ppt/slideMasters/slideMaster34.xml" ContentType="application/vnd.openxmlformats-officedocument.presentationml.slideMaster+xml"/>
  <Override PartName="/ppt/slides/slide34.xml" ContentType="application/vnd.openxmlformats-officedocument.presentationml.slide+xml"/>
  <Override PartName="/ppt/slideMasters/slideMaster35.xml" ContentType="application/vnd.openxmlformats-officedocument.presentationml.slideMaster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</p:sldIdLst>
  <p:notesMasterIdLst>
    <p:notesMasterId r:id="rId37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notesMaster" Target="notesMasters/notesMaster1.xml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2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1.xml"/>
		</Relationships>
</file>

<file path=ppt/notesSlides/_rels/notesSlide2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2.xml"/>
		</Relationships>
</file>

<file path=ppt/notesSlides/_rels/notesSlide2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3.xml"/>
		</Relationships>
</file>

<file path=ppt/notesSlides/_rels/notesSlide2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4.xml"/>
		</Relationships>
</file>

<file path=ppt/notesSlides/_rels/notesSlide2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5.xml"/>
		</Relationships>
</file>

<file path=ppt/notesSlides/_rels/notesSlide2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6.xml"/>
		</Relationships>
</file>

<file path=ppt/notesSlides/_rels/notesSlide2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7.xml"/>
		</Relationships>
</file>

<file path=ppt/notesSlides/_rels/notesSlide2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8.xml"/>
		</Relationships>
</file>

<file path=ppt/notesSlides/_rels/notesSlide2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9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3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0.xml"/>
		</Relationships>
</file>

<file path=ppt/notesSlides/_rels/notesSlide3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1.xml"/>
		</Relationships>
</file>

<file path=ppt/notesSlides/_rels/notesSlide3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2.xml"/>
		</Relationships>
</file>

<file path=ppt/notesSlides/_rels/notesSlide3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3.xml"/>
		</Relationships>
</file>

<file path=ppt/notesSlides/_rels/notesSlide3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4.xml"/>
		</Relationships>
</file>

<file path=ppt/notesSlides/_rels/notesSlide3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5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02-1.jpg"/><Relationship Id="rId2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03-1.jpg"/><Relationship Id="rId2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04-1.jpg"/><Relationship Id="rId2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05-1.jpg"/><Relationship Id="rId2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06-1.jpg"/><Relationship Id="rId2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_slides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assets.mindshow.fun/themes/orange_firefighter_disaster_prevention_training_vplus_standard_en_20240301/Cover-bg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talog_slides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assets.mindshow.fun/themes/orange_firefighter_disaster_prevention_training_vplus_standard_en_20240301/Catalog-bg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ssion_slides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assets.mindshow.fun/themes/orange_firefighter_disaster_prevention_training_vplus_standard_en_20240301/Session-bg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_slides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assets.mindshow.fun/themes/orange_firefighter_disaster_prevention_training_vplus_standard_en_20240301/Content-bg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_slides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assets.mindshow.fun/themes/orange_firefighter_disaster_prevention_training_vplus_standard_en_20240301/End-bg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svg"/><Relationship Id="rId3" Type="http://schemas.openxmlformats.org/officeDocument/2006/relationships/image" Target="../media/image-10-3.img"/><Relationship Id="rId4" Type="http://schemas.openxmlformats.org/officeDocument/2006/relationships/slideLayout" Target="../slideLayouts/slideLayout5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svg"/><Relationship Id="rId3" Type="http://schemas.openxmlformats.org/officeDocument/2006/relationships/slideLayout" Target="../slideLayouts/slideLayout5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svg"/><Relationship Id="rId3" Type="http://schemas.openxmlformats.org/officeDocument/2006/relationships/slideLayout" Target="../slideLayouts/slideLayout5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img"/><Relationship Id="rId2" Type="http://schemas.openxmlformats.org/officeDocument/2006/relationships/image" Target="../media/image-14-2.png"/><Relationship Id="rId3" Type="http://schemas.openxmlformats.org/officeDocument/2006/relationships/image" Target="../media/image-14-3.svg"/><Relationship Id="rId4" Type="http://schemas.openxmlformats.org/officeDocument/2006/relationships/slideLayout" Target="../slideLayouts/slideLayout5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svg"/><Relationship Id="rId3" Type="http://schemas.openxmlformats.org/officeDocument/2006/relationships/slideLayout" Target="../slideLayouts/slideLayout5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svg"/><Relationship Id="rId3" Type="http://schemas.openxmlformats.org/officeDocument/2006/relationships/slideLayout" Target="../slideLayouts/slideLayout5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img"/><Relationship Id="rId2" Type="http://schemas.openxmlformats.org/officeDocument/2006/relationships/image" Target="../media/image-18-2.png"/><Relationship Id="rId3" Type="http://schemas.openxmlformats.org/officeDocument/2006/relationships/image" Target="../media/image-18-3.svg"/><Relationship Id="rId4" Type="http://schemas.openxmlformats.org/officeDocument/2006/relationships/slideLayout" Target="../slideLayouts/slideLayout5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svg"/><Relationship Id="rId3" Type="http://schemas.openxmlformats.org/officeDocument/2006/relationships/slideLayout" Target="../slideLayouts/slideLayout5.xml"/><Relationship Id="rId4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1-1.png"/><Relationship Id="rId2" Type="http://schemas.openxmlformats.org/officeDocument/2006/relationships/image" Target="../media/image-21-2.svg"/><Relationship Id="rId3" Type="http://schemas.openxmlformats.org/officeDocument/2006/relationships/slideLayout" Target="../slideLayouts/slideLayout5.xml"/><Relationship Id="rId4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2-1.png"/><Relationship Id="rId2" Type="http://schemas.openxmlformats.org/officeDocument/2006/relationships/image" Target="../media/image-22-2.svg"/><Relationship Id="rId3" Type="http://schemas.openxmlformats.org/officeDocument/2006/relationships/slideLayout" Target="../slideLayouts/slideLayout5.xml"/><Relationship Id="rId4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4-1.png"/><Relationship Id="rId2" Type="http://schemas.openxmlformats.org/officeDocument/2006/relationships/image" Target="../media/image-24-2.svg"/><Relationship Id="rId3" Type="http://schemas.openxmlformats.org/officeDocument/2006/relationships/slideLayout" Target="../slideLayouts/slideLayout5.xml"/><Relationship Id="rId4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5-1.img"/><Relationship Id="rId2" Type="http://schemas.openxmlformats.org/officeDocument/2006/relationships/image" Target="../media/image-25-2.png"/><Relationship Id="rId3" Type="http://schemas.openxmlformats.org/officeDocument/2006/relationships/image" Target="../media/image-25-3.svg"/><Relationship Id="rId4" Type="http://schemas.openxmlformats.org/officeDocument/2006/relationships/slideLayout" Target="../slideLayouts/slideLayout5.xml"/><Relationship Id="rId5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7-1.png"/><Relationship Id="rId2" Type="http://schemas.openxmlformats.org/officeDocument/2006/relationships/image" Target="../media/image-27-2.svg"/><Relationship Id="rId3" Type="http://schemas.openxmlformats.org/officeDocument/2006/relationships/slideLayout" Target="../slideLayouts/slideLayout5.xml"/><Relationship Id="rId4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8-1.png"/><Relationship Id="rId2" Type="http://schemas.openxmlformats.org/officeDocument/2006/relationships/image" Target="../media/image-28-2.svg"/><Relationship Id="rId3" Type="http://schemas.openxmlformats.org/officeDocument/2006/relationships/slideLayout" Target="../slideLayouts/slideLayout5.xml"/><Relationship Id="rId4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9-1.img"/><Relationship Id="rId2" Type="http://schemas.openxmlformats.org/officeDocument/2006/relationships/image" Target="../media/image-29-2.png"/><Relationship Id="rId3" Type="http://schemas.openxmlformats.org/officeDocument/2006/relationships/image" Target="../media/image-29-3.svg"/><Relationship Id="rId4" Type="http://schemas.openxmlformats.org/officeDocument/2006/relationships/slideLayout" Target="../slideLayouts/slideLayout5.xml"/><Relationship Id="rId5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1-1.png"/><Relationship Id="rId2" Type="http://schemas.openxmlformats.org/officeDocument/2006/relationships/image" Target="../media/image-31-2.svg"/><Relationship Id="rId3" Type="http://schemas.openxmlformats.org/officeDocument/2006/relationships/slideLayout" Target="../slideLayouts/slideLayout5.xml"/><Relationship Id="rId4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2-1.png"/><Relationship Id="rId2" Type="http://schemas.openxmlformats.org/officeDocument/2006/relationships/image" Target="../media/image-32-2.svg"/><Relationship Id="rId3" Type="http://schemas.openxmlformats.org/officeDocument/2006/relationships/slideLayout" Target="../slideLayouts/slideLayout5.xml"/><Relationship Id="rId4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3-1.img"/><Relationship Id="rId2" Type="http://schemas.openxmlformats.org/officeDocument/2006/relationships/image" Target="../media/image-33-2.png"/><Relationship Id="rId3" Type="http://schemas.openxmlformats.org/officeDocument/2006/relationships/image" Target="../media/image-33-3.svg"/><Relationship Id="rId4" Type="http://schemas.openxmlformats.org/officeDocument/2006/relationships/slideLayout" Target="../slideLayouts/slideLayout5.xml"/><Relationship Id="rId5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svg"/><Relationship Id="rId3" Type="http://schemas.openxmlformats.org/officeDocument/2006/relationships/slideLayout" Target="../slideLayouts/slideLayout5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svg"/><Relationship Id="rId3" Type="http://schemas.openxmlformats.org/officeDocument/2006/relationships/slideLayout" Target="../slideLayouts/slideLayout5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img"/><Relationship Id="rId2" Type="http://schemas.openxmlformats.org/officeDocument/2006/relationships/image" Target="../media/image-6-2.png"/><Relationship Id="rId3" Type="http://schemas.openxmlformats.org/officeDocument/2006/relationships/image" Target="../media/image-6-3.svg"/><Relationship Id="rId4" Type="http://schemas.openxmlformats.org/officeDocument/2006/relationships/slideLayout" Target="../slideLayouts/slideLayout5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svg"/><Relationship Id="rId3" Type="http://schemas.openxmlformats.org/officeDocument/2006/relationships/slideLayout" Target="../slideLayouts/slideLayout5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svg"/><Relationship Id="rId3" Type="http://schemas.openxmlformats.org/officeDocument/2006/relationships/slideLayout" Target="../slideLayouts/slideLayout5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57263" y="833438"/>
            <a:ext cx="4549140" cy="2124075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algn="l" indent="0" marL="0">
              <a:buNone/>
            </a:pPr>
            <a:r>
              <a:rPr lang="en-US" sz="3500" b="1" dirty="0">
                <a:solidFill>
                  <a:srgbClr val="FFB52C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天干物燥，如何火场求生</a:t>
            </a:r>
            <a:endParaRPr lang="en-US" sz="3500" dirty="0"/>
          </a:p>
        </p:txBody>
      </p:sp>
      <p:sp>
        <p:nvSpPr>
          <p:cNvPr id="3" name="Text 1"/>
          <p:cNvSpPr/>
          <p:nvPr/>
        </p:nvSpPr>
        <p:spPr>
          <a:xfrm>
            <a:off x="957263" y="3881438"/>
            <a:ext cx="1943100" cy="2762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FFFFFF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MindShow.fun</a:t>
            </a:r>
            <a:endParaRPr lang="en-US" sz="1400" dirty="0"/>
          </a:p>
        </p:txBody>
      </p:sp>
      <p:sp>
        <p:nvSpPr>
          <p:cNvPr id="4" name="Text 2"/>
          <p:cNvSpPr/>
          <p:nvPr/>
        </p:nvSpPr>
        <p:spPr>
          <a:xfrm>
            <a:off x="3224213" y="3881438"/>
            <a:ext cx="1943100" cy="2762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400" dirty="0">
                <a:solidFill>
                  <a:srgbClr val="FFFFFF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2024-03-08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85788" y="285750"/>
            <a:ext cx="4410075" cy="51435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2030" b="1" dirty="0">
                <a:solidFill>
                  <a:srgbClr val="FFFFFF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紧急求生</a:t>
            </a:r>
            <a:endParaRPr lang="en-US" sz="2030" dirty="0"/>
          </a:p>
        </p:txBody>
      </p:sp>
      <p:sp>
        <p:nvSpPr>
          <p:cNvPr id="4" name="Text 1"/>
          <p:cNvSpPr/>
          <p:nvPr/>
        </p:nvSpPr>
        <p:spPr>
          <a:xfrm>
            <a:off x="585788" y="1228725"/>
            <a:ext cx="4410075" cy="347662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湿毛巾捂口</a:t>
            </a:r>
            <a:pPr algn="l" indent="0" marL="0">
              <a:lnSpc>
                <a:spcPct val="15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:</a:t>
            </a:r>
            <a:br/>
            <a:pPr algn="l" indent="0" marL="0">
              <a:lnSpc>
                <a:spcPct val="15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 用湿毛巾捂住口鼻作呼吸保护。
</a:t>
            </a:r>
            <a:endParaRPr lang="en-US" sz="1400" dirty="0"/>
          </a:p>
          <a:p>
            <a:pPr algn="l" indent="0" marL="0">
              <a:lnSpc>
                <a:spcPct val="15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沿墙摸索</a:t>
            </a:r>
            <a:pPr algn="l" indent="0" marL="0">
              <a:lnSpc>
                <a:spcPct val="15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:</a:t>
            </a:r>
            <a:br/>
            <a:pPr algn="l" indent="0" marL="0">
              <a:lnSpc>
                <a:spcPct val="15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 沿着墙壁摸索前进，以保持方向和减少烟气对视线的阻碍。
</a:t>
            </a:r>
            <a:endParaRPr lang="en-US" sz="1400" dirty="0"/>
          </a:p>
          <a:p>
            <a:pPr algn="l" indent="0" marL="0">
              <a:lnSpc>
                <a:spcPct val="15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迅速逃生</a:t>
            </a:r>
            <a:pPr algn="l" indent="0" marL="0">
              <a:lnSpc>
                <a:spcPct val="15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:</a:t>
            </a:r>
            <a:br/>
            <a:pPr algn="l" indent="0" marL="0">
              <a:lnSpc>
                <a:spcPct val="15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 确定安全的逃生通道，尽快撤离危险区域。</a:t>
            </a:r>
            <a:endParaRPr lang="en-US" sz="1400" dirty="0"/>
          </a:p>
        </p:txBody>
      </p:sp>
      <p:pic>
        <p:nvPicPr>
          <p:cNvPr id="5" name="Image 1" descr="https://assets.mindshow.fun/file/6435618/1752d46c5aa7412ab5ae1ff1b176151e?x-oss-process=style/img">    </p:cNvPr>
          <p:cNvPicPr>
            <a:picLocks noChangeAspect="1"/>
          </p:cNvPicPr>
          <p:nvPr/>
        </p:nvPicPr>
        <p:blipFill>
          <a:blip r:embed="rId3"/>
          <a:srcRect l="27747" r="27747" t="0" b="0"/>
          <a:stretch/>
        </p:blipFill>
        <p:spPr>
          <a:xfrm>
            <a:off x="5710238" y="0"/>
            <a:ext cx="3433763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848100" y="1600200"/>
            <a:ext cx="1452563" cy="1243013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5760" b="1" dirty="0">
                <a:solidFill>
                  <a:srgbClr val="FFB52C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03</a:t>
            </a:r>
            <a:endParaRPr lang="en-US" sz="5760" dirty="0"/>
          </a:p>
        </p:txBody>
      </p:sp>
      <p:sp>
        <p:nvSpPr>
          <p:cNvPr id="3" name="Text 1"/>
          <p:cNvSpPr/>
          <p:nvPr/>
        </p:nvSpPr>
        <p:spPr>
          <a:xfrm>
            <a:off x="2066925" y="2657475"/>
            <a:ext cx="5101590" cy="89058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3500" b="1" dirty="0">
                <a:solidFill>
                  <a:srgbClr val="FFFFFF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如何安全逃生</a:t>
            </a:r>
            <a:endParaRPr lang="en-US" sz="3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85775" y="214312"/>
            <a:ext cx="8172450" cy="55245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buNone/>
            </a:pPr>
            <a:r>
              <a:rPr lang="en-US" sz="2240" b="1" dirty="0">
                <a:solidFill>
                  <a:srgbClr val="7C180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如何安全逃生</a:t>
            </a:r>
            <a:endParaRPr lang="en-US" sz="2240" dirty="0"/>
          </a:p>
        </p:txBody>
      </p:sp>
      <p:sp>
        <p:nvSpPr>
          <p:cNvPr id="4" name="Text 1"/>
          <p:cNvSpPr/>
          <p:nvPr/>
        </p:nvSpPr>
        <p:spPr>
          <a:xfrm>
            <a:off x="4543425" y="1333500"/>
            <a:ext cx="4114800" cy="14239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逃生技巧</a:t>
            </a:r>
            <a:pPr algn="l" indent="0" marL="0">
              <a:lnSpc>
                <a:spcPct val="15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：</a:t>
            </a:r>
            <a:br/>
            <a:pPr algn="l" indent="0" marL="0">
              <a:lnSpc>
                <a:spcPct val="15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掌握科学的逃生技巧，提高自救能力。</a:t>
            </a:r>
            <a:endParaRPr lang="en-US" sz="1400" dirty="0"/>
          </a:p>
        </p:txBody>
      </p:sp>
      <p:sp>
        <p:nvSpPr>
          <p:cNvPr id="5" name="Text 2"/>
          <p:cNvSpPr/>
          <p:nvPr/>
        </p:nvSpPr>
        <p:spPr>
          <a:xfrm>
            <a:off x="4543425" y="3048000"/>
            <a:ext cx="4114800" cy="14239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避难点选择</a:t>
            </a:r>
            <a:pPr algn="l" indent="0" marL="0">
              <a:lnSpc>
                <a:spcPct val="15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：</a:t>
            </a:r>
            <a:br/>
            <a:pPr algn="l" indent="0" marL="0">
              <a:lnSpc>
                <a:spcPct val="15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在火场逃生时，合理选择避难点，保障人身安全。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247650" y="552450"/>
            <a:ext cx="2724150" cy="195738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buNone/>
            </a:pPr>
            <a:r>
              <a:rPr lang="en-US" sz="2800" b="1" dirty="0">
                <a:solidFill>
                  <a:srgbClr val="7C180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逃生技巧</a:t>
            </a:r>
            <a:endParaRPr lang="en-US" sz="2800" dirty="0"/>
          </a:p>
        </p:txBody>
      </p:sp>
      <p:sp>
        <p:nvSpPr>
          <p:cNvPr id="4" name="Text 1"/>
          <p:cNvSpPr/>
          <p:nvPr/>
        </p:nvSpPr>
        <p:spPr>
          <a:xfrm>
            <a:off x="5257800" y="947738"/>
            <a:ext cx="3400425" cy="6858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20" b="1" dirty="0">
                <a:solidFill>
                  <a:srgbClr val="FFFFFF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低姿体</a:t>
            </a:r>
            <a:pPr algn="l" indent="0" marL="0">
              <a:lnSpc>
                <a:spcPct val="150000"/>
              </a:lnSpc>
              <a:buNone/>
            </a:pPr>
            <a:r>
              <a:rPr lang="en-US" sz="1120" dirty="0">
                <a:solidFill>
                  <a:srgbClr val="FFFFFF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:</a:t>
            </a:r>
            <a:br/>
            <a:pPr algn="l" indent="0" marL="0">
              <a:lnSpc>
                <a:spcPct val="150000"/>
              </a:lnSpc>
              <a:buNone/>
            </a:pPr>
            <a:r>
              <a:rPr lang="en-US" sz="1120" dirty="0">
                <a:solidFill>
                  <a:srgbClr val="FFFFFF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 低姿体沿墙而行，防止腰部和胸部吸入大量烟气。</a:t>
            </a:r>
            <a:endParaRPr lang="en-US" sz="1120" dirty="0"/>
          </a:p>
        </p:txBody>
      </p:sp>
      <p:sp>
        <p:nvSpPr>
          <p:cNvPr id="5" name="Text 2"/>
          <p:cNvSpPr/>
          <p:nvPr/>
        </p:nvSpPr>
        <p:spPr>
          <a:xfrm>
            <a:off x="4552950" y="2462213"/>
            <a:ext cx="4057650" cy="6858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20" b="1" dirty="0">
                <a:solidFill>
                  <a:srgbClr val="FFFFFF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湿毛巾保护</a:t>
            </a:r>
            <a:pPr algn="l" indent="0" marL="0">
              <a:lnSpc>
                <a:spcPct val="150000"/>
              </a:lnSpc>
              <a:buNone/>
            </a:pPr>
            <a:r>
              <a:rPr lang="en-US" sz="1120" dirty="0">
                <a:solidFill>
                  <a:srgbClr val="FFFFFF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:</a:t>
            </a:r>
            <a:br/>
            <a:pPr algn="l" indent="0" marL="0">
              <a:lnSpc>
                <a:spcPct val="150000"/>
              </a:lnSpc>
              <a:buNone/>
            </a:pPr>
            <a:r>
              <a:rPr lang="en-US" sz="1120" dirty="0">
                <a:solidFill>
                  <a:srgbClr val="FFFFFF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 用湿毛巾、衣物等遮住口鼻，减少烟尘的侵害。</a:t>
            </a:r>
            <a:endParaRPr lang="en-US" sz="1120" dirty="0"/>
          </a:p>
        </p:txBody>
      </p:sp>
      <p:sp>
        <p:nvSpPr>
          <p:cNvPr id="6" name="Text 3"/>
          <p:cNvSpPr/>
          <p:nvPr/>
        </p:nvSpPr>
        <p:spPr>
          <a:xfrm>
            <a:off x="3390900" y="3786188"/>
            <a:ext cx="5200650" cy="6858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20" b="1" dirty="0">
                <a:solidFill>
                  <a:srgbClr val="FFFFFF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快速逃生</a:t>
            </a:r>
            <a:pPr algn="l" indent="0" marL="0">
              <a:lnSpc>
                <a:spcPct val="150000"/>
              </a:lnSpc>
              <a:buNone/>
            </a:pPr>
            <a:r>
              <a:rPr lang="en-US" sz="1120" dirty="0">
                <a:solidFill>
                  <a:srgbClr val="FFFFFF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:</a:t>
            </a:r>
            <a:br/>
            <a:pPr algn="l" indent="0" marL="0">
              <a:lnSpc>
                <a:spcPct val="150000"/>
              </a:lnSpc>
              <a:buNone/>
            </a:pPr>
            <a:r>
              <a:rPr lang="en-US" sz="1120" dirty="0">
                <a:solidFill>
                  <a:srgbClr val="FFFFFF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 找准逃生通道，沿着安全通道快速逃生。</a:t>
            </a:r>
            <a:endParaRPr lang="en-US" sz="112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assets.mindshow.fun/file/6435618/056ddb9bc918437fa84f2a6247acf7f4?x-oss-process=style/img">    </p:cNvPr>
          <p:cNvPicPr>
            <a:picLocks noChangeAspect="1"/>
          </p:cNvPicPr>
          <p:nvPr/>
        </p:nvPicPr>
        <p:blipFill>
          <a:blip r:embed="rId1"/>
          <a:srcRect l="0" r="0" t="31238" b="31238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519113" y="757238"/>
            <a:ext cx="4500563" cy="67151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2800" b="1" dirty="0">
                <a:solidFill>
                  <a:srgbClr val="000000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避难点选择</a:t>
            </a:r>
            <a:endParaRPr lang="en-US" sz="2800" dirty="0"/>
          </a:p>
        </p:txBody>
      </p:sp>
      <p:sp>
        <p:nvSpPr>
          <p:cNvPr id="5" name="Text 1"/>
          <p:cNvSpPr/>
          <p:nvPr/>
        </p:nvSpPr>
        <p:spPr>
          <a:xfrm>
            <a:off x="681038" y="2171700"/>
            <a:ext cx="4338638" cy="188595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050" b="1" dirty="0">
                <a:solidFill>
                  <a:srgbClr val="FFFFFF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疏散通道</a:t>
            </a:r>
            <a:pPr algn="l" indent="0" marL="0">
              <a:lnSpc>
                <a:spcPct val="15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:</a:t>
            </a:r>
            <a:br/>
            <a:pPr algn="l" indent="0" marL="0">
              <a:lnSpc>
                <a:spcPct val="15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 选择宽敞明亮的疏散通道，避免选择狭窄易堵塞的出口。
</a:t>
            </a:r>
            <a:endParaRPr lang="en-US" sz="1050" dirty="0"/>
          </a:p>
          <a:p>
            <a:pPr algn="l" indent="0" marL="0">
              <a:lnSpc>
                <a:spcPct val="150000"/>
              </a:lnSpc>
              <a:buNone/>
            </a:pPr>
            <a:r>
              <a:rPr lang="en-US" sz="1050" b="1" dirty="0">
                <a:solidFill>
                  <a:srgbClr val="FFFFFF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户外疗法</a:t>
            </a:r>
            <a:pPr algn="l" indent="0" marL="0">
              <a:lnSpc>
                <a:spcPct val="15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:</a:t>
            </a:r>
            <a:br/>
            <a:pPr algn="l" indent="0" marL="0">
              <a:lnSpc>
                <a:spcPct val="15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 逃生时尽量选择户外通道，避免过于拥挤的楼梯间。
</a:t>
            </a:r>
            <a:endParaRPr lang="en-US" sz="1050" dirty="0"/>
          </a:p>
          <a:p>
            <a:pPr algn="l" indent="0" marL="0">
              <a:lnSpc>
                <a:spcPct val="150000"/>
              </a:lnSpc>
              <a:buNone/>
            </a:pPr>
            <a:r>
              <a:rPr lang="en-US" sz="1050" b="1" dirty="0">
                <a:solidFill>
                  <a:srgbClr val="FFFFFF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灭火设备附近</a:t>
            </a:r>
            <a:pPr algn="l" indent="0" marL="0">
              <a:lnSpc>
                <a:spcPct val="15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:</a:t>
            </a:r>
            <a:br/>
            <a:pPr algn="l" indent="0" marL="0">
              <a:lnSpc>
                <a:spcPct val="15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 接近灭火器材设备或消防栓处，以便应急时得到帮助。</a:t>
            </a:r>
            <a:endParaRPr lang="en-US" sz="105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848100" y="1600200"/>
            <a:ext cx="1452563" cy="1243013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5760" b="1" dirty="0">
                <a:solidFill>
                  <a:srgbClr val="FFB52C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04</a:t>
            </a:r>
            <a:endParaRPr lang="en-US" sz="5760" dirty="0"/>
          </a:p>
        </p:txBody>
      </p:sp>
      <p:sp>
        <p:nvSpPr>
          <p:cNvPr id="3" name="Text 1"/>
          <p:cNvSpPr/>
          <p:nvPr/>
        </p:nvSpPr>
        <p:spPr>
          <a:xfrm>
            <a:off x="2066925" y="2657475"/>
            <a:ext cx="5101590" cy="89058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3500" b="1" dirty="0">
                <a:solidFill>
                  <a:srgbClr val="FFFFFF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求生关键</a:t>
            </a:r>
            <a:endParaRPr lang="en-US" sz="3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76250" y="347663"/>
            <a:ext cx="8362950" cy="55245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2100" b="1" dirty="0">
                <a:solidFill>
                  <a:srgbClr val="383838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求生关键</a:t>
            </a:r>
            <a:endParaRPr lang="en-US" sz="2100" dirty="0"/>
          </a:p>
        </p:txBody>
      </p:sp>
      <p:sp>
        <p:nvSpPr>
          <p:cNvPr id="4" name="Text 1"/>
          <p:cNvSpPr/>
          <p:nvPr/>
        </p:nvSpPr>
        <p:spPr>
          <a:xfrm>
            <a:off x="471488" y="1938337"/>
            <a:ext cx="2390775" cy="275272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400" b="1" dirty="0">
                <a:solidFill>
                  <a:srgbClr val="383838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沉着冷静</a:t>
            </a:r>
            <a:pPr algn="l" indent="0" marL="0">
              <a:lnSpc>
                <a:spcPct val="150000"/>
              </a:lnSpc>
              <a:buNone/>
            </a:pPr>
            <a:r>
              <a:rPr lang="en-US" sz="1400" dirty="0">
                <a:solidFill>
                  <a:srgbClr val="383838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：</a:t>
            </a:r>
            <a:br/>
            <a:pPr algn="l" indent="0" marL="0">
              <a:lnSpc>
                <a:spcPct val="150000"/>
              </a:lnSpc>
              <a:buNone/>
            </a:pPr>
            <a:r>
              <a:rPr lang="en-US" sz="1400" dirty="0">
                <a:solidFill>
                  <a:srgbClr val="383838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面对危险火场，保持冷静和果断的心态。</a:t>
            </a:r>
            <a:endParaRPr lang="en-US" sz="1400" dirty="0"/>
          </a:p>
        </p:txBody>
      </p:sp>
      <p:sp>
        <p:nvSpPr>
          <p:cNvPr id="5" name="Text 2"/>
          <p:cNvSpPr/>
          <p:nvPr/>
        </p:nvSpPr>
        <p:spPr>
          <a:xfrm>
            <a:off x="6196013" y="2943225"/>
            <a:ext cx="2495550" cy="176688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400" b="1" dirty="0">
                <a:solidFill>
                  <a:srgbClr val="383838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逃生技能</a:t>
            </a:r>
            <a:pPr algn="l" indent="0" marL="0">
              <a:lnSpc>
                <a:spcPct val="150000"/>
              </a:lnSpc>
              <a:buNone/>
            </a:pPr>
            <a:r>
              <a:rPr lang="en-US" sz="1400" dirty="0">
                <a:solidFill>
                  <a:srgbClr val="383838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：</a:t>
            </a:r>
            <a:br/>
            <a:pPr algn="l" indent="0" marL="0">
              <a:lnSpc>
                <a:spcPct val="150000"/>
              </a:lnSpc>
              <a:buNone/>
            </a:pPr>
            <a:r>
              <a:rPr lang="en-US" sz="1400" dirty="0">
                <a:solidFill>
                  <a:srgbClr val="383838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掌握正确的逃生技巧，提高自救能力。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3376613" y="1328738"/>
            <a:ext cx="2386013" cy="248126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冷静应对</a:t>
            </a:r>
            <a:pPr algn="l" indent="0" marL="0">
              <a:lnSpc>
                <a:spcPct val="15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:</a:t>
            </a:r>
            <a:br/>
            <a:pPr algn="l" indent="0" marL="0">
              <a:lnSpc>
                <a:spcPct val="15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 火场内务必保持冷静，尽量稳定情绪。
</a:t>
            </a:r>
            <a:endParaRPr lang="en-US" sz="1400" dirty="0"/>
          </a:p>
          <a:p>
            <a:pPr algn="l" indent="0" marL="0">
              <a:lnSpc>
                <a:spcPct val="15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果敢行动</a:t>
            </a:r>
            <a:pPr algn="l" indent="0" marL="0">
              <a:lnSpc>
                <a:spcPct val="15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:</a:t>
            </a:r>
            <a:br/>
            <a:pPr algn="l" indent="0" marL="0">
              <a:lnSpc>
                <a:spcPct val="15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 能爆发事故时，果断决策，并尽快逃生。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assets.mindshow.fun/file/6435618/752df287f9cc4b908def1410da660b3a?x-oss-process=style/img">    </p:cNvPr>
          <p:cNvPicPr>
            <a:picLocks noChangeAspect="1"/>
          </p:cNvPicPr>
          <p:nvPr/>
        </p:nvPicPr>
        <p:blipFill>
          <a:blip r:embed="rId1"/>
          <a:srcRect l="0" r="0" t="12500" b="1250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776288" y="757238"/>
            <a:ext cx="3562350" cy="67151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逃生技能</a:t>
            </a:r>
            <a:endParaRPr lang="en-US" sz="2800" dirty="0"/>
          </a:p>
        </p:txBody>
      </p:sp>
      <p:sp>
        <p:nvSpPr>
          <p:cNvPr id="5" name="Text 1"/>
          <p:cNvSpPr/>
          <p:nvPr/>
        </p:nvSpPr>
        <p:spPr>
          <a:xfrm>
            <a:off x="776288" y="1724025"/>
            <a:ext cx="3562350" cy="28098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心理准备</a:t>
            </a:r>
            <a:pPr algn="l" indent="0" marL="0">
              <a:lnSpc>
                <a:spcPct val="15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:</a:t>
            </a:r>
            <a:br/>
            <a:pPr algn="l" indent="0" marL="0">
              <a:lnSpc>
                <a:spcPct val="15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 养成随时应对危险的意识和习惯，时刻做好逃生准备。
</a:t>
            </a:r>
            <a:endParaRPr lang="en-US" sz="1400" dirty="0"/>
          </a:p>
          <a:p>
            <a:pPr algn="l" indent="0" marL="0">
              <a:lnSpc>
                <a:spcPct val="15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实战演练</a:t>
            </a:r>
            <a:pPr algn="l" indent="0" marL="0">
              <a:lnSpc>
                <a:spcPct val="15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:</a:t>
            </a:r>
            <a:br/>
            <a:pPr algn="l" indent="0" marL="0">
              <a:lnSpc>
                <a:spcPct val="15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 学习和熟悉正确的逃生技巧，培养应对危险的能力。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848100" y="1600200"/>
            <a:ext cx="1452563" cy="1243013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5760" b="1" dirty="0">
                <a:solidFill>
                  <a:srgbClr val="FFB52C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05</a:t>
            </a:r>
            <a:endParaRPr lang="en-US" sz="5760" dirty="0"/>
          </a:p>
        </p:txBody>
      </p:sp>
      <p:sp>
        <p:nvSpPr>
          <p:cNvPr id="3" name="Text 1"/>
          <p:cNvSpPr/>
          <p:nvPr/>
        </p:nvSpPr>
        <p:spPr>
          <a:xfrm>
            <a:off x="2066925" y="2657475"/>
            <a:ext cx="5101590" cy="89058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3500" b="1" dirty="0">
                <a:solidFill>
                  <a:srgbClr val="FFFFFF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逃生常识</a:t>
            </a:r>
            <a:endParaRPr lang="en-US" sz="3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76300" y="504825"/>
            <a:ext cx="5162550" cy="82867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4200" b="1" dirty="0">
                <a:solidFill>
                  <a:srgbClr val="FFB52C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 CONTENTS </a:t>
            </a:r>
            <a:endParaRPr lang="en-US" sz="4200" dirty="0"/>
          </a:p>
        </p:txBody>
      </p:sp>
      <p:sp>
        <p:nvSpPr>
          <p:cNvPr id="3" name="Text 1"/>
          <p:cNvSpPr/>
          <p:nvPr/>
        </p:nvSpPr>
        <p:spPr>
          <a:xfrm>
            <a:off x="876300" y="1423988"/>
            <a:ext cx="5386388" cy="321945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marL="342900" indent="-342900">
              <a:lnSpc>
                <a:spcPct val="150000"/>
              </a:lnSpc>
              <a:buSzPct val="100000"/>
              <a:buChar char="•"/>
            </a:pPr>
            <a:r>
              <a:rPr lang="en-US" sz="1470" dirty="0">
                <a:solidFill>
                  <a:srgbClr val="FFFFFF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危机降临</a:t>
            </a:r>
            <a:endParaRPr lang="en-US" sz="1470" dirty="0"/>
          </a:p>
          <a:p>
            <a:pPr algn="l" marL="342900" indent="-342900">
              <a:lnSpc>
                <a:spcPct val="150000"/>
              </a:lnSpc>
              <a:buSzPct val="100000"/>
              <a:buChar char="•"/>
            </a:pPr>
            <a:r>
              <a:rPr lang="en-US" sz="1470" dirty="0">
                <a:solidFill>
                  <a:srgbClr val="FFFFFF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应对火灾</a:t>
            </a:r>
            <a:endParaRPr lang="en-US" sz="1470" dirty="0"/>
          </a:p>
          <a:p>
            <a:pPr algn="l" marL="342900" indent="-342900">
              <a:lnSpc>
                <a:spcPct val="150000"/>
              </a:lnSpc>
              <a:buSzPct val="100000"/>
              <a:buChar char="•"/>
            </a:pPr>
            <a:r>
              <a:rPr lang="en-US" sz="1470" dirty="0">
                <a:solidFill>
                  <a:srgbClr val="FFFFFF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如何安全逃生</a:t>
            </a:r>
            <a:endParaRPr lang="en-US" sz="1470" dirty="0"/>
          </a:p>
          <a:p>
            <a:pPr algn="l" marL="342900" indent="-342900">
              <a:lnSpc>
                <a:spcPct val="150000"/>
              </a:lnSpc>
              <a:buSzPct val="100000"/>
              <a:buChar char="•"/>
            </a:pPr>
            <a:r>
              <a:rPr lang="en-US" sz="1470" dirty="0">
                <a:solidFill>
                  <a:srgbClr val="FFFFFF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求生关键</a:t>
            </a:r>
            <a:endParaRPr lang="en-US" sz="1470" dirty="0"/>
          </a:p>
          <a:p>
            <a:pPr algn="l" marL="342900" indent="-342900">
              <a:lnSpc>
                <a:spcPct val="150000"/>
              </a:lnSpc>
              <a:buSzPct val="100000"/>
              <a:buChar char="•"/>
            </a:pPr>
            <a:r>
              <a:rPr lang="en-US" sz="1470" dirty="0">
                <a:solidFill>
                  <a:srgbClr val="FFFFFF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逃生常识</a:t>
            </a:r>
            <a:endParaRPr lang="en-US" sz="1470" dirty="0"/>
          </a:p>
          <a:p>
            <a:pPr algn="l" marL="342900" indent="-342900">
              <a:lnSpc>
                <a:spcPct val="150000"/>
              </a:lnSpc>
              <a:buSzPct val="100000"/>
              <a:buChar char="•"/>
            </a:pPr>
            <a:r>
              <a:rPr lang="en-US" sz="1470" dirty="0">
                <a:solidFill>
                  <a:srgbClr val="FFFFFF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自救小贴士</a:t>
            </a:r>
            <a:endParaRPr lang="en-US" sz="1470" dirty="0"/>
          </a:p>
          <a:p>
            <a:pPr algn="l" marL="342900" indent="-342900">
              <a:lnSpc>
                <a:spcPct val="150000"/>
              </a:lnSpc>
              <a:buSzPct val="100000"/>
              <a:buChar char="•"/>
            </a:pPr>
            <a:r>
              <a:rPr lang="en-US" sz="1470" dirty="0">
                <a:solidFill>
                  <a:srgbClr val="FFFFFF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火场求生实例</a:t>
            </a:r>
            <a:endParaRPr lang="en-US" sz="1470" dirty="0"/>
          </a:p>
          <a:p>
            <a:pPr algn="l" marL="342900" indent="-342900">
              <a:lnSpc>
                <a:spcPct val="150000"/>
              </a:lnSpc>
              <a:buSzPct val="100000"/>
              <a:buChar char="•"/>
            </a:pPr>
            <a:r>
              <a:rPr lang="en-US" sz="1470" dirty="0">
                <a:solidFill>
                  <a:srgbClr val="FFFFFF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总结与展望</a:t>
            </a:r>
            <a:endParaRPr lang="en-US" sz="147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61975" y="304800"/>
            <a:ext cx="8020050" cy="55245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2240" b="1" dirty="0">
                <a:solidFill>
                  <a:srgbClr val="7C180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逃生常识</a:t>
            </a:r>
            <a:endParaRPr lang="en-US" sz="2240" dirty="0"/>
          </a:p>
        </p:txBody>
      </p:sp>
      <p:sp>
        <p:nvSpPr>
          <p:cNvPr id="4" name="Text 1"/>
          <p:cNvSpPr/>
          <p:nvPr/>
        </p:nvSpPr>
        <p:spPr>
          <a:xfrm>
            <a:off x="1252538" y="1395413"/>
            <a:ext cx="3067050" cy="326707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火场隐患</a:t>
            </a:r>
            <a:pPr algn="l" indent="0" marL="0">
              <a:lnSpc>
                <a:spcPct val="15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：</a:t>
            </a:r>
            <a:br/>
            <a:pPr algn="l" indent="0" marL="0">
              <a:lnSpc>
                <a:spcPct val="15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了解火场逃生的常见隐患，及时做好预防。</a:t>
            </a:r>
            <a:endParaRPr lang="en-US" sz="1400" dirty="0"/>
          </a:p>
        </p:txBody>
      </p:sp>
      <p:sp>
        <p:nvSpPr>
          <p:cNvPr id="5" name="Text 2"/>
          <p:cNvSpPr/>
          <p:nvPr/>
        </p:nvSpPr>
        <p:spPr>
          <a:xfrm>
            <a:off x="4824413" y="1395413"/>
            <a:ext cx="3067050" cy="326707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安全预案</a:t>
            </a:r>
            <a:pPr algn="l" indent="0" marL="0">
              <a:lnSpc>
                <a:spcPct val="15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：</a:t>
            </a:r>
            <a:br/>
            <a:pPr algn="l" indent="0" marL="0">
              <a:lnSpc>
                <a:spcPct val="15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制定家庭火灾逃生预案，提前预防和应对火灾。</a:t>
            </a:r>
            <a:endParaRPr lang="en-US" sz="14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971550" y="1090613"/>
            <a:ext cx="7286625" cy="50006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960" b="1" dirty="0">
                <a:solidFill>
                  <a:srgbClr val="FFFFFF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火场隐患</a:t>
            </a:r>
            <a:endParaRPr lang="en-US" sz="1960" dirty="0"/>
          </a:p>
        </p:txBody>
      </p:sp>
      <p:sp>
        <p:nvSpPr>
          <p:cNvPr id="4" name="Text 1"/>
          <p:cNvSpPr/>
          <p:nvPr/>
        </p:nvSpPr>
        <p:spPr>
          <a:xfrm>
            <a:off x="800100" y="3124200"/>
            <a:ext cx="2286000" cy="145732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电源切断</a:t>
            </a:r>
            <a:pPr algn="l" indent="0" marL="0">
              <a:lnSpc>
                <a:spcPct val="15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:</a:t>
            </a:r>
            <a:br/>
            <a:pPr algn="l" indent="0" marL="0">
              <a:lnSpc>
                <a:spcPct val="15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 逃生前及时切断家庭电源，避免火灾扩大。</a:t>
            </a:r>
            <a:endParaRPr lang="en-US" sz="1400" dirty="0"/>
          </a:p>
        </p:txBody>
      </p:sp>
      <p:sp>
        <p:nvSpPr>
          <p:cNvPr id="5" name="Text 2"/>
          <p:cNvSpPr/>
          <p:nvPr/>
        </p:nvSpPr>
        <p:spPr>
          <a:xfrm>
            <a:off x="3429000" y="3124200"/>
            <a:ext cx="2286000" cy="145732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安全逃生</a:t>
            </a:r>
            <a:pPr algn="l" indent="0" marL="0">
              <a:lnSpc>
                <a:spcPct val="15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:</a:t>
            </a:r>
            <a:br/>
            <a:pPr algn="l" indent="0" marL="0">
              <a:lnSpc>
                <a:spcPct val="15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 火场逃生时保持头部略低，尽量减少吸入烟尘。</a:t>
            </a:r>
            <a:endParaRPr lang="en-US" sz="1400" dirty="0"/>
          </a:p>
        </p:txBody>
      </p:sp>
      <p:sp>
        <p:nvSpPr>
          <p:cNvPr id="6" name="Text 3"/>
          <p:cNvSpPr/>
          <p:nvPr/>
        </p:nvSpPr>
        <p:spPr>
          <a:xfrm>
            <a:off x="6057900" y="3124200"/>
            <a:ext cx="2286000" cy="145732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阻燃材料</a:t>
            </a:r>
            <a:pPr algn="l" indent="0" marL="0">
              <a:lnSpc>
                <a:spcPct val="15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:</a:t>
            </a:r>
            <a:br/>
            <a:pPr algn="l" indent="0" marL="0">
              <a:lnSpc>
                <a:spcPct val="15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 家中装修时，选择阻燃材料，以减少火灾危害。</a:t>
            </a:r>
            <a:endParaRPr lang="en-US" sz="14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2166937" y="914400"/>
            <a:ext cx="4452938" cy="5905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380" b="1" dirty="0">
                <a:solidFill>
                  <a:srgbClr val="383838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安全预案</a:t>
            </a:r>
            <a:endParaRPr lang="en-US" sz="2380" dirty="0"/>
          </a:p>
        </p:txBody>
      </p:sp>
      <p:sp>
        <p:nvSpPr>
          <p:cNvPr id="4" name="Text 1"/>
          <p:cNvSpPr/>
          <p:nvPr/>
        </p:nvSpPr>
        <p:spPr>
          <a:xfrm>
            <a:off x="1223963" y="2414588"/>
            <a:ext cx="6691313" cy="148113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30" b="1" dirty="0">
                <a:solidFill>
                  <a:srgbClr val="FFFFFF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事前规划</a:t>
            </a:r>
            <a:pPr algn="l" indent="0" marL="0">
              <a:lnSpc>
                <a:spcPct val="150000"/>
              </a:lnSpc>
              <a:buNone/>
            </a:pPr>
            <a:r>
              <a:rPr lang="en-US" sz="1330" dirty="0">
                <a:solidFill>
                  <a:srgbClr val="FFFFFF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:</a:t>
            </a:r>
            <a:br/>
            <a:pPr algn="l" indent="0" marL="0">
              <a:lnSpc>
                <a:spcPct val="150000"/>
              </a:lnSpc>
              <a:buNone/>
            </a:pPr>
            <a:r>
              <a:rPr lang="en-US" sz="1330" dirty="0">
                <a:solidFill>
                  <a:srgbClr val="FFFFFF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 制定并学习家庭火灾逃生预案，提前培训家人逃生技能。
</a:t>
            </a:r>
            <a:endParaRPr lang="en-US" sz="1330" dirty="0"/>
          </a:p>
          <a:p>
            <a:pPr algn="l" indent="0" marL="0">
              <a:lnSpc>
                <a:spcPct val="150000"/>
              </a:lnSpc>
              <a:buNone/>
            </a:pPr>
            <a:r>
              <a:rPr lang="en-US" sz="1330" b="1" dirty="0">
                <a:solidFill>
                  <a:srgbClr val="FFFFFF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火警预警</a:t>
            </a:r>
            <a:pPr algn="l" indent="0" marL="0">
              <a:lnSpc>
                <a:spcPct val="150000"/>
              </a:lnSpc>
              <a:buNone/>
            </a:pPr>
            <a:r>
              <a:rPr lang="en-US" sz="1330" dirty="0">
                <a:solidFill>
                  <a:srgbClr val="FFFFFF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:</a:t>
            </a:r>
            <a:br/>
            <a:pPr algn="l" indent="0" marL="0">
              <a:lnSpc>
                <a:spcPct val="150000"/>
              </a:lnSpc>
              <a:buNone/>
            </a:pPr>
            <a:r>
              <a:rPr lang="en-US" sz="1330" dirty="0">
                <a:solidFill>
                  <a:srgbClr val="FFFFFF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 安装火灾预警设备，保障火灾发生时得到及时报警。</a:t>
            </a:r>
            <a:endParaRPr lang="en-US" sz="133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848100" y="1600200"/>
            <a:ext cx="1452563" cy="1243013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5760" b="1" dirty="0">
                <a:solidFill>
                  <a:srgbClr val="FFB52C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06</a:t>
            </a:r>
            <a:endParaRPr lang="en-US" sz="5760" dirty="0"/>
          </a:p>
        </p:txBody>
      </p:sp>
      <p:sp>
        <p:nvSpPr>
          <p:cNvPr id="3" name="Text 1"/>
          <p:cNvSpPr/>
          <p:nvPr/>
        </p:nvSpPr>
        <p:spPr>
          <a:xfrm>
            <a:off x="2066925" y="2657475"/>
            <a:ext cx="5101590" cy="89058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3500" b="1" dirty="0">
                <a:solidFill>
                  <a:srgbClr val="FFFFFF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自救小贴士</a:t>
            </a:r>
            <a:endParaRPr lang="en-US" sz="35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148263" y="1223963"/>
            <a:ext cx="2976562" cy="40957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40" b="1" dirty="0">
                <a:solidFill>
                  <a:srgbClr val="FFFFFF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自救小贴士</a:t>
            </a:r>
            <a:endParaRPr lang="en-US" sz="1540" dirty="0"/>
          </a:p>
        </p:txBody>
      </p:sp>
      <p:sp>
        <p:nvSpPr>
          <p:cNvPr id="4" name="Text 1"/>
          <p:cNvSpPr/>
          <p:nvPr/>
        </p:nvSpPr>
        <p:spPr>
          <a:xfrm>
            <a:off x="5148263" y="1695450"/>
            <a:ext cx="2976562" cy="20478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身体保护</a:t>
            </a:r>
            <a:pPr algn="l" indent="0" marL="0">
              <a:lnSpc>
                <a:spcPct val="15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：</a:t>
            </a:r>
            <a:br/>
            <a:pPr algn="l" indent="0" marL="0">
              <a:lnSpc>
                <a:spcPct val="15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火场逃生时，注意保护身体避免伤害。</a:t>
            </a:r>
            <a:endParaRPr lang="en-US" sz="14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assets.mindshow.fun/file/6435618/d0ab08e6e3284f0c8c100f93028e6318?x-oss-process=style/img">    </p:cNvPr>
          <p:cNvPicPr>
            <a:picLocks noChangeAspect="1"/>
          </p:cNvPicPr>
          <p:nvPr/>
        </p:nvPicPr>
        <p:blipFill>
          <a:blip r:embed="rId1"/>
          <a:srcRect l="117" r="117" t="0" b="0"/>
          <a:stretch/>
        </p:blipFill>
        <p:spPr>
          <a:xfrm>
            <a:off x="4786313" y="971550"/>
            <a:ext cx="4048125" cy="2705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385763" y="395288"/>
            <a:ext cx="3176588" cy="6096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2520" b="1" dirty="0">
                <a:solidFill>
                  <a:srgbClr val="383838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身体保护</a:t>
            </a:r>
            <a:endParaRPr lang="en-US" sz="2520" dirty="0"/>
          </a:p>
        </p:txBody>
      </p:sp>
      <p:sp>
        <p:nvSpPr>
          <p:cNvPr id="5" name="Text 1"/>
          <p:cNvSpPr/>
          <p:nvPr/>
        </p:nvSpPr>
        <p:spPr>
          <a:xfrm>
            <a:off x="385763" y="1495425"/>
            <a:ext cx="3176588" cy="31146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400" b="1" dirty="0">
                <a:solidFill>
                  <a:srgbClr val="383838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湿毛巾防护</a:t>
            </a:r>
            <a:pPr algn="l" indent="0" marL="0">
              <a:lnSpc>
                <a:spcPct val="150000"/>
              </a:lnSpc>
              <a:buNone/>
            </a:pPr>
            <a:r>
              <a:rPr lang="en-US" sz="1400" dirty="0">
                <a:solidFill>
                  <a:srgbClr val="383838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:</a:t>
            </a:r>
            <a:br/>
            <a:pPr algn="l" indent="0" marL="0">
              <a:lnSpc>
                <a:spcPct val="150000"/>
              </a:lnSpc>
              <a:buNone/>
            </a:pPr>
            <a:r>
              <a:rPr lang="en-US" sz="1400" dirty="0">
                <a:solidFill>
                  <a:srgbClr val="383838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 用湿毛巾包裹口鼻，降低烟气对呼吸道的伤害。
</a:t>
            </a:r>
            <a:endParaRPr lang="en-US" sz="1400" dirty="0"/>
          </a:p>
          <a:p>
            <a:pPr algn="l" indent="0" marL="0">
              <a:lnSpc>
                <a:spcPct val="150000"/>
              </a:lnSpc>
              <a:buNone/>
            </a:pPr>
            <a:r>
              <a:rPr lang="en-US" sz="1400" b="1" dirty="0">
                <a:solidFill>
                  <a:srgbClr val="383838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躲避烟雾</a:t>
            </a:r>
            <a:pPr algn="l" indent="0" marL="0">
              <a:lnSpc>
                <a:spcPct val="150000"/>
              </a:lnSpc>
              <a:buNone/>
            </a:pPr>
            <a:r>
              <a:rPr lang="en-US" sz="1400" dirty="0">
                <a:solidFill>
                  <a:srgbClr val="383838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:</a:t>
            </a:r>
            <a:br/>
            <a:pPr algn="l" indent="0" marL="0">
              <a:lnSpc>
                <a:spcPct val="150000"/>
              </a:lnSpc>
              <a:buNone/>
            </a:pPr>
            <a:r>
              <a:rPr lang="en-US" sz="1400" dirty="0">
                <a:solidFill>
                  <a:srgbClr val="383838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 尽量避免直接吸入烟雾，减少对身体的损害。</a:t>
            </a:r>
            <a:endParaRPr lang="en-US" sz="14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848100" y="1600200"/>
            <a:ext cx="1452563" cy="1243013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5760" b="1" dirty="0">
                <a:solidFill>
                  <a:srgbClr val="FFB52C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07</a:t>
            </a:r>
            <a:endParaRPr lang="en-US" sz="5760" dirty="0"/>
          </a:p>
        </p:txBody>
      </p:sp>
      <p:sp>
        <p:nvSpPr>
          <p:cNvPr id="3" name="Text 1"/>
          <p:cNvSpPr/>
          <p:nvPr/>
        </p:nvSpPr>
        <p:spPr>
          <a:xfrm>
            <a:off x="2066925" y="2657475"/>
            <a:ext cx="5101590" cy="89058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3500" b="1" dirty="0">
                <a:solidFill>
                  <a:srgbClr val="FFFFFF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火场求生实例</a:t>
            </a:r>
            <a:endParaRPr lang="en-US" sz="35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85775" y="214312"/>
            <a:ext cx="8172450" cy="55245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buNone/>
            </a:pPr>
            <a:r>
              <a:rPr lang="en-US" sz="2240" b="1" dirty="0">
                <a:solidFill>
                  <a:srgbClr val="7C180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火场求生实例</a:t>
            </a:r>
            <a:endParaRPr lang="en-US" sz="2240" dirty="0"/>
          </a:p>
        </p:txBody>
      </p:sp>
      <p:sp>
        <p:nvSpPr>
          <p:cNvPr id="4" name="Text 1"/>
          <p:cNvSpPr/>
          <p:nvPr/>
        </p:nvSpPr>
        <p:spPr>
          <a:xfrm>
            <a:off x="4543425" y="1333500"/>
            <a:ext cx="4114800" cy="14239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事故回放</a:t>
            </a:r>
            <a:pPr algn="l" indent="0" marL="0">
              <a:lnSpc>
                <a:spcPct val="15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：</a:t>
            </a:r>
            <a:br/>
            <a:pPr algn="l" indent="0" marL="0">
              <a:lnSpc>
                <a:spcPct val="15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案例分析，总结火场求生的关键要点。</a:t>
            </a:r>
            <a:endParaRPr lang="en-US" sz="1400" dirty="0"/>
          </a:p>
        </p:txBody>
      </p:sp>
      <p:sp>
        <p:nvSpPr>
          <p:cNvPr id="5" name="Text 2"/>
          <p:cNvSpPr/>
          <p:nvPr/>
        </p:nvSpPr>
        <p:spPr>
          <a:xfrm>
            <a:off x="4543425" y="3048000"/>
            <a:ext cx="4114800" cy="14239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火场救援</a:t>
            </a:r>
            <a:pPr algn="l" indent="0" marL="0">
              <a:lnSpc>
                <a:spcPct val="15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：</a:t>
            </a:r>
            <a:br/>
            <a:pPr algn="l" indent="0" marL="0">
              <a:lnSpc>
                <a:spcPct val="15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消防人员救援案例，展示他们的英勇事迹。</a:t>
            </a:r>
            <a:endParaRPr lang="en-US" sz="14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61975" y="304800"/>
            <a:ext cx="8020050" cy="55245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2240" b="1" dirty="0">
                <a:solidFill>
                  <a:srgbClr val="7C180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事故回放</a:t>
            </a:r>
            <a:endParaRPr lang="en-US" sz="2240" dirty="0"/>
          </a:p>
        </p:txBody>
      </p:sp>
      <p:sp>
        <p:nvSpPr>
          <p:cNvPr id="4" name="Text 1"/>
          <p:cNvSpPr/>
          <p:nvPr/>
        </p:nvSpPr>
        <p:spPr>
          <a:xfrm>
            <a:off x="1252538" y="1395413"/>
            <a:ext cx="3067050" cy="326707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迅速逃生</a:t>
            </a:r>
            <a:pPr algn="l" indent="0" marL="0">
              <a:lnSpc>
                <a:spcPct val="15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:</a:t>
            </a:r>
            <a:br/>
            <a:pPr algn="l" indent="0" marL="0">
              <a:lnSpc>
                <a:spcPct val="15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 遇火场时，迅速寻找合适逃生出口，迅速逃生。</a:t>
            </a:r>
            <a:endParaRPr lang="en-US" sz="1400" dirty="0"/>
          </a:p>
        </p:txBody>
      </p:sp>
      <p:sp>
        <p:nvSpPr>
          <p:cNvPr id="5" name="Text 2"/>
          <p:cNvSpPr/>
          <p:nvPr/>
        </p:nvSpPr>
        <p:spPr>
          <a:xfrm>
            <a:off x="4824413" y="1395413"/>
            <a:ext cx="3067050" cy="326707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冷静应对</a:t>
            </a:r>
            <a:pPr algn="l" indent="0" marL="0">
              <a:lnSpc>
                <a:spcPct val="15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:</a:t>
            </a:r>
            <a:br/>
            <a:pPr algn="l" indent="0" marL="0">
              <a:lnSpc>
                <a:spcPct val="15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 保持冷静，果断行动，按照逃生技巧妥善逃生。</a:t>
            </a:r>
            <a:endParaRPr lang="en-US" sz="14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assets.mindshow.fun/file/6435618/54a1bf73038443c79cf12b8b5c55ae32?x-oss-process=style/img">    </p:cNvPr>
          <p:cNvPicPr>
            <a:picLocks noChangeAspect="1"/>
          </p:cNvPicPr>
          <p:nvPr/>
        </p:nvPicPr>
        <p:blipFill>
          <a:blip r:embed="rId1"/>
          <a:srcRect l="0" r="0" t="7813" b="7813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519113" y="757238"/>
            <a:ext cx="4500563" cy="67151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2800" b="1" dirty="0">
                <a:solidFill>
                  <a:srgbClr val="000000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火场救援</a:t>
            </a:r>
            <a:endParaRPr lang="en-US" sz="2800" dirty="0"/>
          </a:p>
        </p:txBody>
      </p:sp>
      <p:sp>
        <p:nvSpPr>
          <p:cNvPr id="5" name="Text 1"/>
          <p:cNvSpPr/>
          <p:nvPr/>
        </p:nvSpPr>
        <p:spPr>
          <a:xfrm>
            <a:off x="681038" y="2171700"/>
            <a:ext cx="4338638" cy="188595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消防救援</a:t>
            </a:r>
            <a:pPr algn="l" indent="0" marL="0">
              <a:lnSpc>
                <a:spcPct val="15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:</a:t>
            </a:r>
            <a:br/>
            <a:pPr algn="l" indent="0" marL="0">
              <a:lnSpc>
                <a:spcPct val="15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 展示消防人员的救援工作，展现他们的职业精神和专业素养。
</a:t>
            </a:r>
            <a:endParaRPr lang="en-US" sz="1400" dirty="0"/>
          </a:p>
          <a:p>
            <a:pPr algn="l" indent="0" marL="0">
              <a:lnSpc>
                <a:spcPct val="15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生命英雄</a:t>
            </a:r>
            <a:pPr algn="l" indent="0" marL="0">
              <a:lnSpc>
                <a:spcPct val="15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:</a:t>
            </a:r>
            <a:br/>
            <a:pPr algn="l" indent="0" marL="0">
              <a:lnSpc>
                <a:spcPct val="15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 对消防人员的救援行为致敬，向他们致敬。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848100" y="1600200"/>
            <a:ext cx="1452563" cy="1243013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5760" b="1" dirty="0">
                <a:solidFill>
                  <a:srgbClr val="FFB52C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01</a:t>
            </a:r>
            <a:endParaRPr lang="en-US" sz="5760" dirty="0"/>
          </a:p>
        </p:txBody>
      </p:sp>
      <p:sp>
        <p:nvSpPr>
          <p:cNvPr id="3" name="Text 1"/>
          <p:cNvSpPr/>
          <p:nvPr/>
        </p:nvSpPr>
        <p:spPr>
          <a:xfrm>
            <a:off x="2066925" y="2657475"/>
            <a:ext cx="5101590" cy="89058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3500" b="1" dirty="0">
                <a:solidFill>
                  <a:srgbClr val="FFFFFF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危机降临</a:t>
            </a:r>
            <a:endParaRPr lang="en-US" sz="35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848100" y="1600200"/>
            <a:ext cx="1452563" cy="1243013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5760" b="1" dirty="0">
                <a:solidFill>
                  <a:srgbClr val="FFB52C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08</a:t>
            </a:r>
            <a:endParaRPr lang="en-US" sz="5760" dirty="0"/>
          </a:p>
        </p:txBody>
      </p:sp>
      <p:sp>
        <p:nvSpPr>
          <p:cNvPr id="3" name="Text 1"/>
          <p:cNvSpPr/>
          <p:nvPr/>
        </p:nvSpPr>
        <p:spPr>
          <a:xfrm>
            <a:off x="2066925" y="2657475"/>
            <a:ext cx="5101590" cy="89058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3500" b="1" dirty="0">
                <a:solidFill>
                  <a:srgbClr val="FFFFFF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总结与展望</a:t>
            </a:r>
            <a:endParaRPr lang="en-US" sz="35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304800" y="1338263"/>
            <a:ext cx="1828800" cy="158591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2800" b="1" dirty="0">
                <a:solidFill>
                  <a:srgbClr val="000000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总结与展望</a:t>
            </a:r>
            <a:endParaRPr lang="en-US" sz="2800" dirty="0"/>
          </a:p>
        </p:txBody>
      </p:sp>
      <p:sp>
        <p:nvSpPr>
          <p:cNvPr id="4" name="Text 1"/>
          <p:cNvSpPr/>
          <p:nvPr/>
        </p:nvSpPr>
        <p:spPr>
          <a:xfrm>
            <a:off x="3024188" y="1352550"/>
            <a:ext cx="2681288" cy="25146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总结回顾</a:t>
            </a:r>
            <a:pPr algn="l" indent="0" marL="0">
              <a:lnSpc>
                <a:spcPct val="15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：</a:t>
            </a:r>
            <a:br/>
            <a:pPr algn="l" indent="0" marL="0">
              <a:lnSpc>
                <a:spcPct val="15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总结火灾逃生的常见技巧，以案例为例总结经验。</a:t>
            </a:r>
            <a:endParaRPr lang="en-US" sz="1400" dirty="0"/>
          </a:p>
        </p:txBody>
      </p:sp>
      <p:sp>
        <p:nvSpPr>
          <p:cNvPr id="5" name="Text 2"/>
          <p:cNvSpPr/>
          <p:nvPr/>
        </p:nvSpPr>
        <p:spPr>
          <a:xfrm>
            <a:off x="6215063" y="1352550"/>
            <a:ext cx="2681288" cy="25146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未来展望</a:t>
            </a:r>
            <a:pPr algn="l" indent="0" marL="0">
              <a:lnSpc>
                <a:spcPct val="15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：</a:t>
            </a:r>
            <a:br/>
            <a:pPr algn="l" indent="0" marL="0">
              <a:lnSpc>
                <a:spcPct val="15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展望未来，提出火灾逃生方面的改进建议。</a:t>
            </a:r>
            <a:endParaRPr lang="en-US" sz="14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352425" y="280988"/>
            <a:ext cx="8439150" cy="55245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2240" b="1" dirty="0">
                <a:solidFill>
                  <a:srgbClr val="7C180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总结回顾</a:t>
            </a:r>
            <a:endParaRPr lang="en-US" sz="2240" dirty="0"/>
          </a:p>
        </p:txBody>
      </p:sp>
      <p:sp>
        <p:nvSpPr>
          <p:cNvPr id="4" name="Text 1"/>
          <p:cNvSpPr/>
          <p:nvPr/>
        </p:nvSpPr>
        <p:spPr>
          <a:xfrm>
            <a:off x="428625" y="1571625"/>
            <a:ext cx="2362200" cy="9525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20" b="1" dirty="0">
                <a:solidFill>
                  <a:srgbClr val="FFFFFF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逃生技巧</a:t>
            </a:r>
            <a:pPr algn="l" indent="0" marL="0">
              <a:lnSpc>
                <a:spcPct val="150000"/>
              </a:lnSpc>
              <a:buNone/>
            </a:pPr>
            <a:r>
              <a:rPr lang="en-US" sz="1120" dirty="0">
                <a:solidFill>
                  <a:srgbClr val="FFFFFF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:</a:t>
            </a:r>
            <a:br/>
            <a:pPr algn="l" indent="0" marL="0">
              <a:lnSpc>
                <a:spcPct val="150000"/>
              </a:lnSpc>
              <a:buNone/>
            </a:pPr>
            <a:r>
              <a:rPr lang="en-US" sz="1120" dirty="0">
                <a:solidFill>
                  <a:srgbClr val="FFFFFF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 提炼逃生要点，总结逃生技巧，为日常生活中的火场逃生提供参考。</a:t>
            </a:r>
            <a:endParaRPr lang="en-US" sz="1120" dirty="0"/>
          </a:p>
        </p:txBody>
      </p:sp>
      <p:sp>
        <p:nvSpPr>
          <p:cNvPr id="5" name="Text 2"/>
          <p:cNvSpPr/>
          <p:nvPr/>
        </p:nvSpPr>
        <p:spPr>
          <a:xfrm>
            <a:off x="6348412" y="3533775"/>
            <a:ext cx="2362200" cy="9525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20" b="1" dirty="0">
                <a:solidFill>
                  <a:srgbClr val="FFFFFF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经验教训</a:t>
            </a:r>
            <a:pPr algn="l" indent="0" marL="0">
              <a:lnSpc>
                <a:spcPct val="150000"/>
              </a:lnSpc>
              <a:buNone/>
            </a:pPr>
            <a:r>
              <a:rPr lang="en-US" sz="1120" dirty="0">
                <a:solidFill>
                  <a:srgbClr val="FFFFFF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:</a:t>
            </a:r>
            <a:br/>
            <a:pPr algn="l" indent="0" marL="0">
              <a:lnSpc>
                <a:spcPct val="150000"/>
              </a:lnSpc>
              <a:buNone/>
            </a:pPr>
            <a:r>
              <a:rPr lang="en-US" sz="1120" dirty="0">
                <a:solidFill>
                  <a:srgbClr val="FFFFFF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 分析火灾案例，总结经验教训，提高火场逃生的技能。</a:t>
            </a:r>
            <a:endParaRPr lang="en-US" sz="112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assets.mindshow.fun/file/6435618/4e4ba0e921774782a88e2d7b1e569662?x-oss-process=style/img">    </p:cNvPr>
          <p:cNvPicPr>
            <a:picLocks noChangeAspect="1"/>
          </p:cNvPicPr>
          <p:nvPr/>
        </p:nvPicPr>
        <p:blipFill>
          <a:blip r:embed="rId1"/>
          <a:srcRect l="0" r="0" t="27725" b="27725"/>
          <a:stretch/>
        </p:blipFill>
        <p:spPr>
          <a:xfrm>
            <a:off x="4786313" y="971550"/>
            <a:ext cx="4048125" cy="2705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385763" y="395288"/>
            <a:ext cx="3176588" cy="6096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2520" b="1" dirty="0">
                <a:solidFill>
                  <a:srgbClr val="383838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未来展望</a:t>
            </a:r>
            <a:endParaRPr lang="en-US" sz="2520" dirty="0"/>
          </a:p>
        </p:txBody>
      </p:sp>
      <p:sp>
        <p:nvSpPr>
          <p:cNvPr id="5" name="Text 1"/>
          <p:cNvSpPr/>
          <p:nvPr/>
        </p:nvSpPr>
        <p:spPr>
          <a:xfrm>
            <a:off x="385763" y="1495425"/>
            <a:ext cx="3176588" cy="31146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400" b="1" dirty="0">
                <a:solidFill>
                  <a:srgbClr val="383838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防火建议</a:t>
            </a:r>
            <a:pPr algn="l" indent="0" marL="0">
              <a:lnSpc>
                <a:spcPct val="150000"/>
              </a:lnSpc>
              <a:buNone/>
            </a:pPr>
            <a:r>
              <a:rPr lang="en-US" sz="1400" dirty="0">
                <a:solidFill>
                  <a:srgbClr val="383838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:</a:t>
            </a:r>
            <a:br/>
            <a:pPr algn="l" indent="0" marL="0">
              <a:lnSpc>
                <a:spcPct val="150000"/>
              </a:lnSpc>
              <a:buNone/>
            </a:pPr>
            <a:r>
              <a:rPr lang="en-US" sz="1400" dirty="0">
                <a:solidFill>
                  <a:srgbClr val="383838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 提出建议，改进和完善日常生活中的防火防灾设施和措施。
</a:t>
            </a:r>
            <a:endParaRPr lang="en-US" sz="1400" dirty="0"/>
          </a:p>
          <a:p>
            <a:pPr algn="l" indent="0" marL="0">
              <a:lnSpc>
                <a:spcPct val="150000"/>
              </a:lnSpc>
              <a:buNone/>
            </a:pPr>
            <a:r>
              <a:rPr lang="en-US" sz="1400" b="1" dirty="0">
                <a:solidFill>
                  <a:srgbClr val="383838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互助合作</a:t>
            </a:r>
            <a:pPr algn="l" indent="0" marL="0">
              <a:lnSpc>
                <a:spcPct val="150000"/>
              </a:lnSpc>
              <a:buNone/>
            </a:pPr>
            <a:r>
              <a:rPr lang="en-US" sz="1400" dirty="0">
                <a:solidFill>
                  <a:srgbClr val="383838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:</a:t>
            </a:r>
            <a:br/>
            <a:pPr algn="l" indent="0" marL="0">
              <a:lnSpc>
                <a:spcPct val="150000"/>
              </a:lnSpc>
              <a:buNone/>
            </a:pPr>
            <a:r>
              <a:rPr lang="en-US" sz="1400" dirty="0">
                <a:solidFill>
                  <a:srgbClr val="383838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 倡导社会互助合作，共同构建更加安全的防火环境。</a:t>
            </a:r>
            <a:endParaRPr lang="en-US" sz="140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23863" y="1833562"/>
            <a:ext cx="3395663" cy="5524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2560" b="1" dirty="0">
                <a:solidFill>
                  <a:srgbClr val="FFB52C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THE END</a:t>
            </a:r>
            <a:endParaRPr lang="en-US" sz="2560" dirty="0"/>
          </a:p>
        </p:txBody>
      </p:sp>
      <p:sp>
        <p:nvSpPr>
          <p:cNvPr id="3" name="Text 1"/>
          <p:cNvSpPr/>
          <p:nvPr/>
        </p:nvSpPr>
        <p:spPr>
          <a:xfrm>
            <a:off x="423863" y="2276475"/>
            <a:ext cx="3395663" cy="1033463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4800" b="1" dirty="0">
                <a:solidFill>
                  <a:srgbClr val="FFFFFF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THANKS</a:t>
            </a:r>
            <a:endParaRPr lang="en-US" sz="480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57200" y="457200"/>
            <a:ext cx="8229600" cy="457200"/>
          </a:xfrm>
          <a:prstGeom prst="rect">
            <a:avLst/>
          </a:prstGeom>
          <a:solidFill>
            <a:srgbClr val="A913BD"/>
          </a:solidFill>
          <a:ln/>
        </p:spPr>
      </p:sp>
      <p:sp>
        <p:nvSpPr>
          <p:cNvPr id="3" name="Text 1"/>
          <p:cNvSpPr/>
          <p:nvPr/>
        </p:nvSpPr>
        <p:spPr>
          <a:xfrm>
            <a:off x="457200" y="457200"/>
            <a:ext cx="82296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FFFFFF"/>
                </a:solidFill>
              </a:rPr>
              <a:t>版权声明：</a:t>
            </a:r>
            <a:endParaRPr lang="en-US" sz="1200" dirty="0"/>
          </a:p>
        </p:txBody>
      </p:sp>
      <p:sp>
        <p:nvSpPr>
          <p:cNvPr id="4" name="Text 2"/>
          <p:cNvSpPr/>
          <p:nvPr/>
        </p:nvSpPr>
        <p:spPr>
          <a:xfrm>
            <a:off x="457200" y="1097280"/>
            <a:ext cx="82296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</a:rPr>
              <a:t>此模板的版权，归MindShow.fun所有。</a:t>
            </a:r>
            <a:endParaRPr lang="en-US" sz="1200" dirty="0"/>
          </a:p>
        </p:txBody>
      </p:sp>
      <p:sp>
        <p:nvSpPr>
          <p:cNvPr id="5" name="Text 3"/>
          <p:cNvSpPr/>
          <p:nvPr/>
        </p:nvSpPr>
        <p:spPr>
          <a:xfrm>
            <a:off x="457200" y="1371600"/>
            <a:ext cx="82296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000000"/>
                </a:solidFill>
              </a:rPr>
              <a:t>个人商用需要高级会员，普通用户只限个人学习使用。</a:t>
            </a:r>
            <a:endParaRPr lang="en-US" sz="1200" dirty="0"/>
          </a:p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000000"/>
                </a:solidFill>
              </a:rPr>
              <a:t>如需企业商用授权，请联系MindShow.fun购买企业版。</a:t>
            </a:r>
            <a:endParaRPr lang="en-US" sz="1200" dirty="0"/>
          </a:p>
        </p:txBody>
      </p:sp>
      <p:sp>
        <p:nvSpPr>
          <p:cNvPr id="6" name="Text 4"/>
          <p:cNvSpPr/>
          <p:nvPr/>
        </p:nvSpPr>
        <p:spPr>
          <a:xfrm>
            <a:off x="457200" y="2743200"/>
            <a:ext cx="82296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</a:rPr>
              <a:t>PPT中所用字体下载："Noto Sans SC", "Noto Sans KR"</a:t>
            </a:r>
            <a:endParaRPr lang="en-US" sz="1200" dirty="0"/>
          </a:p>
        </p:txBody>
      </p:sp>
      <p:sp>
        <p:nvSpPr>
          <p:cNvPr id="7" name="Text 5"/>
          <p:cNvSpPr/>
          <p:nvPr/>
        </p:nvSpPr>
        <p:spPr>
          <a:xfrm>
            <a:off x="457200" y="3200400"/>
            <a:ext cx="82296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200" dirty="0">
                <a:solidFill>
                  <a:srgbClr val="0000FF"/>
                </a:solidFill>
              </a:rPr>
              <a:t>https://www.aliyundrive.com/s/Q1VAkGau9PE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148263" y="1223963"/>
            <a:ext cx="2976562" cy="40957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40" b="1" dirty="0">
                <a:solidFill>
                  <a:srgbClr val="FFFFFF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危机降临</a:t>
            </a:r>
            <a:endParaRPr lang="en-US" sz="1540" dirty="0"/>
          </a:p>
        </p:txBody>
      </p:sp>
      <p:sp>
        <p:nvSpPr>
          <p:cNvPr id="4" name="Text 1"/>
          <p:cNvSpPr/>
          <p:nvPr/>
        </p:nvSpPr>
        <p:spPr>
          <a:xfrm>
            <a:off x="5148263" y="1695450"/>
            <a:ext cx="2976562" cy="20478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60" b="1" dirty="0">
                <a:solidFill>
                  <a:srgbClr val="FFFFFF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火势凶猛</a:t>
            </a:r>
            <a:pPr algn="l" indent="0" marL="0">
              <a:lnSpc>
                <a:spcPct val="150000"/>
              </a:lnSpc>
              <a:buNone/>
            </a:pPr>
            <a:r>
              <a:rPr lang="en-US" sz="1260" dirty="0">
                <a:solidFill>
                  <a:srgbClr val="FFFFFF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：</a:t>
            </a:r>
            <a:br/>
            <a:pPr algn="l" indent="0" marL="0">
              <a:lnSpc>
                <a:spcPct val="150000"/>
              </a:lnSpc>
              <a:buNone/>
            </a:pPr>
            <a:r>
              <a:rPr lang="en-US" sz="1260" dirty="0">
                <a:solidFill>
                  <a:srgbClr val="FFFFFF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灼热的烈焰向你袭来。面对火势，冷静观察周围环境，并尽快做出反应。
</a:t>
            </a:r>
            <a:endParaRPr lang="en-US" sz="1260" dirty="0"/>
          </a:p>
          <a:p>
            <a:pPr algn="l" indent="0" marL="0">
              <a:lnSpc>
                <a:spcPct val="150000"/>
              </a:lnSpc>
              <a:buNone/>
            </a:pPr>
            <a:r>
              <a:rPr lang="en-US" sz="1260" b="1" dirty="0">
                <a:solidFill>
                  <a:srgbClr val="FFFFFF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紧急逃生</a:t>
            </a:r>
            <a:pPr algn="l" indent="0" marL="0">
              <a:lnSpc>
                <a:spcPct val="150000"/>
              </a:lnSpc>
              <a:buNone/>
            </a:pPr>
            <a:r>
              <a:rPr lang="en-US" sz="1260" dirty="0">
                <a:solidFill>
                  <a:srgbClr val="FFFFFF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：</a:t>
            </a:r>
            <a:br/>
            <a:pPr algn="l" indent="0" marL="0">
              <a:lnSpc>
                <a:spcPct val="150000"/>
              </a:lnSpc>
              <a:buNone/>
            </a:pPr>
            <a:r>
              <a:rPr lang="en-US" sz="1260" dirty="0">
                <a:solidFill>
                  <a:srgbClr val="FFFFFF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火势蔓延迅速，时不我待，需要尽早逃离火场。</a:t>
            </a:r>
            <a:endParaRPr lang="en-US" sz="126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062038" y="309563"/>
            <a:ext cx="7154228" cy="5524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660" b="1" dirty="0">
                <a:solidFill>
                  <a:srgbClr val="FFB52C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火势凶猛</a:t>
            </a:r>
            <a:endParaRPr lang="en-US" sz="2660" dirty="0"/>
          </a:p>
        </p:txBody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62038" y="1327560"/>
            <a:ext cx="6853238" cy="328848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3671333" y="2444185"/>
            <a:ext cx="1630810" cy="19186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寻找避难点</a:t>
            </a:r>
            <a:pPr algn="l" indent="0" marL="0">
              <a:lnSpc>
                <a:spcPct val="150000"/>
              </a:lnSpc>
              <a:buNone/>
            </a:pPr>
            <a:r>
              <a:rPr lang="en-US" sz="1128" dirty="0">
                <a:solidFill>
                  <a:srgbClr val="FFFFFF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:</a:t>
            </a:r>
            <a:br/>
            <a:pPr algn="l" indent="0" marL="0">
              <a:lnSpc>
                <a:spcPct val="150000"/>
              </a:lnSpc>
              <a:buNone/>
            </a:pPr>
            <a:r>
              <a:rPr lang="en-US" sz="1128" dirty="0">
                <a:solidFill>
                  <a:srgbClr val="FFFFFF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 迅速寻找安全的避难地点，尽量避开火源和浓烟。</a:t>
            </a:r>
            <a:endParaRPr lang="en-US" sz="1128" dirty="0"/>
          </a:p>
        </p:txBody>
      </p:sp>
      <p:sp>
        <p:nvSpPr>
          <p:cNvPr id="5" name="Text 2"/>
          <p:cNvSpPr/>
          <p:nvPr/>
        </p:nvSpPr>
        <p:spPr>
          <a:xfrm>
            <a:off x="1656803" y="2827905"/>
            <a:ext cx="1630810" cy="15348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保持冷静</a:t>
            </a:r>
            <a:pPr algn="l" indent="0" marL="0">
              <a:lnSpc>
                <a:spcPct val="150000"/>
              </a:lnSpc>
              <a:buNone/>
            </a:pPr>
            <a:r>
              <a:rPr lang="en-US" sz="1128" dirty="0">
                <a:solidFill>
                  <a:srgbClr val="FFFFFF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:</a:t>
            </a:r>
            <a:br/>
            <a:pPr algn="l" indent="0" marL="0">
              <a:lnSpc>
                <a:spcPct val="150000"/>
              </a:lnSpc>
              <a:buNone/>
            </a:pPr>
            <a:r>
              <a:rPr lang="en-US" sz="1128" dirty="0">
                <a:solidFill>
                  <a:srgbClr val="FFFFFF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 火场内保持冷静，减少惊慌情绪的影响，有利于做出正确判断。</a:t>
            </a:r>
            <a:endParaRPr lang="en-US" sz="1128" dirty="0"/>
          </a:p>
        </p:txBody>
      </p:sp>
      <p:sp>
        <p:nvSpPr>
          <p:cNvPr id="6" name="Text 3"/>
          <p:cNvSpPr/>
          <p:nvPr/>
        </p:nvSpPr>
        <p:spPr>
          <a:xfrm>
            <a:off x="5685862" y="2060465"/>
            <a:ext cx="1630810" cy="230231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打开通风设施</a:t>
            </a:r>
            <a:pPr algn="l" indent="0" marL="0">
              <a:lnSpc>
                <a:spcPct val="150000"/>
              </a:lnSpc>
              <a:buNone/>
            </a:pPr>
            <a:r>
              <a:rPr lang="en-US" sz="1128" dirty="0">
                <a:solidFill>
                  <a:srgbClr val="FFFFFF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:</a:t>
            </a:r>
            <a:br/>
            <a:pPr algn="l" indent="0" marL="0">
              <a:lnSpc>
                <a:spcPct val="150000"/>
              </a:lnSpc>
              <a:buNone/>
            </a:pPr>
            <a:r>
              <a:rPr lang="en-US" sz="1128" dirty="0">
                <a:solidFill>
                  <a:srgbClr val="FFFFFF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 打开窗户和门，以增加空气的流通。</a:t>
            </a:r>
            <a:endParaRPr lang="en-US" sz="1128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assets.mindshow.fun/file/6435618/1bcb01d816ed45efa7d01ceb859822c1?x-oss-process=style/img">    </p:cNvPr>
          <p:cNvPicPr>
            <a:picLocks noChangeAspect="1"/>
          </p:cNvPicPr>
          <p:nvPr/>
        </p:nvPicPr>
        <p:blipFill>
          <a:blip r:embed="rId1"/>
          <a:srcRect l="0" r="0" t="7813" b="7813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681038" y="757238"/>
            <a:ext cx="2652713" cy="67151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2800" b="1" dirty="0">
                <a:solidFill>
                  <a:srgbClr val="000000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紧急逃生</a:t>
            </a:r>
            <a:endParaRPr lang="en-US" sz="2800" dirty="0"/>
          </a:p>
        </p:txBody>
      </p:sp>
      <p:sp>
        <p:nvSpPr>
          <p:cNvPr id="5" name="Text 1"/>
          <p:cNvSpPr/>
          <p:nvPr/>
        </p:nvSpPr>
        <p:spPr>
          <a:xfrm>
            <a:off x="681038" y="1724025"/>
            <a:ext cx="2652713" cy="28098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90" b="1" dirty="0">
                <a:solidFill>
                  <a:srgbClr val="000000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蹲低行动</a:t>
            </a:r>
            <a:pPr algn="l" indent="0" marL="0">
              <a:lnSpc>
                <a:spcPct val="150000"/>
              </a:lnSpc>
              <a:buNone/>
            </a:pPr>
            <a:r>
              <a:rPr lang="en-US" sz="1190" dirty="0">
                <a:solidFill>
                  <a:srgbClr val="000000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:</a:t>
            </a:r>
            <a:br/>
            <a:pPr algn="l" indent="0" marL="0">
              <a:lnSpc>
                <a:spcPct val="150000"/>
              </a:lnSpc>
              <a:buNone/>
            </a:pPr>
            <a:r>
              <a:rPr lang="en-US" sz="1190" dirty="0">
                <a:solidFill>
                  <a:srgbClr val="000000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 蹲低行走以避开浓烟，减少吸入有害气体的机会。
</a:t>
            </a:r>
            <a:endParaRPr lang="en-US" sz="1190" dirty="0"/>
          </a:p>
          <a:p>
            <a:pPr algn="l" indent="0" marL="0">
              <a:lnSpc>
                <a:spcPct val="150000"/>
              </a:lnSpc>
              <a:buNone/>
            </a:pPr>
            <a:r>
              <a:rPr lang="en-US" sz="1190" b="1" dirty="0">
                <a:solidFill>
                  <a:srgbClr val="000000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优先逃生</a:t>
            </a:r>
            <a:pPr algn="l" indent="0" marL="0">
              <a:lnSpc>
                <a:spcPct val="150000"/>
              </a:lnSpc>
              <a:buNone/>
            </a:pPr>
            <a:r>
              <a:rPr lang="en-US" sz="1190" dirty="0">
                <a:solidFill>
                  <a:srgbClr val="000000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:</a:t>
            </a:r>
            <a:br/>
            <a:pPr algn="l" indent="0" marL="0">
              <a:lnSpc>
                <a:spcPct val="150000"/>
              </a:lnSpc>
              <a:buNone/>
            </a:pPr>
            <a:r>
              <a:rPr lang="en-US" sz="1190" dirty="0">
                <a:solidFill>
                  <a:srgbClr val="000000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 优先保障老人、儿童和体弱者的安全，协助他们逃生。
</a:t>
            </a:r>
            <a:endParaRPr lang="en-US" sz="1190" dirty="0"/>
          </a:p>
          <a:p>
            <a:pPr algn="l" indent="0" marL="0">
              <a:lnSpc>
                <a:spcPct val="150000"/>
              </a:lnSpc>
              <a:buNone/>
            </a:pPr>
            <a:r>
              <a:rPr lang="en-US" sz="1190" b="1" dirty="0">
                <a:solidFill>
                  <a:srgbClr val="000000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紧急撤离</a:t>
            </a:r>
            <a:pPr algn="l" indent="0" marL="0">
              <a:lnSpc>
                <a:spcPct val="150000"/>
              </a:lnSpc>
              <a:buNone/>
            </a:pPr>
            <a:r>
              <a:rPr lang="en-US" sz="1190" dirty="0">
                <a:solidFill>
                  <a:srgbClr val="000000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:</a:t>
            </a:r>
            <a:br/>
            <a:pPr algn="l" indent="0" marL="0">
              <a:lnSpc>
                <a:spcPct val="150000"/>
              </a:lnSpc>
              <a:buNone/>
            </a:pPr>
            <a:r>
              <a:rPr lang="en-US" sz="1190" dirty="0">
                <a:solidFill>
                  <a:srgbClr val="000000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 迅速撤离火场，利用最短的时间找到安全出口。</a:t>
            </a:r>
            <a:endParaRPr lang="en-US" sz="119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848100" y="1600200"/>
            <a:ext cx="1452563" cy="1243013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5760" b="1" dirty="0">
                <a:solidFill>
                  <a:srgbClr val="FFB52C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02</a:t>
            </a:r>
            <a:endParaRPr lang="en-US" sz="5760" dirty="0"/>
          </a:p>
        </p:txBody>
      </p:sp>
      <p:sp>
        <p:nvSpPr>
          <p:cNvPr id="3" name="Text 1"/>
          <p:cNvSpPr/>
          <p:nvPr/>
        </p:nvSpPr>
        <p:spPr>
          <a:xfrm>
            <a:off x="2066925" y="2657475"/>
            <a:ext cx="5101590" cy="89058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3500" b="1" dirty="0">
                <a:solidFill>
                  <a:srgbClr val="FFFFFF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应对火灾</a:t>
            </a:r>
            <a:endParaRPr lang="en-US" sz="3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23875" y="328613"/>
            <a:ext cx="8096250" cy="55245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2240" b="1" dirty="0">
                <a:solidFill>
                  <a:srgbClr val="383838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应对火灾</a:t>
            </a:r>
            <a:endParaRPr lang="en-US" sz="2240" dirty="0"/>
          </a:p>
        </p:txBody>
      </p:sp>
      <p:sp>
        <p:nvSpPr>
          <p:cNvPr id="4" name="Text 1"/>
          <p:cNvSpPr/>
          <p:nvPr/>
        </p:nvSpPr>
        <p:spPr>
          <a:xfrm>
            <a:off x="876300" y="1471613"/>
            <a:ext cx="7391400" cy="278606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400" b="1" dirty="0">
                <a:solidFill>
                  <a:srgbClr val="383838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消防设备</a:t>
            </a:r>
            <a:pPr algn="l" indent="0" marL="0">
              <a:lnSpc>
                <a:spcPct val="150000"/>
              </a:lnSpc>
              <a:buNone/>
            </a:pPr>
            <a:r>
              <a:rPr lang="en-US" sz="1400" dirty="0">
                <a:solidFill>
                  <a:srgbClr val="383838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：</a:t>
            </a:r>
            <a:br/>
            <a:pPr algn="l" indent="0" marL="0">
              <a:lnSpc>
                <a:spcPct val="150000"/>
              </a:lnSpc>
              <a:buNone/>
            </a:pPr>
            <a:r>
              <a:rPr lang="en-US" sz="1400" dirty="0">
                <a:solidFill>
                  <a:srgbClr val="383838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正确使用消防器材对付初起火情，做到心中有数。
</a:t>
            </a:r>
            <a:endParaRPr lang="en-US" sz="1400" dirty="0"/>
          </a:p>
          <a:p>
            <a:pPr algn="l" indent="0" marL="0">
              <a:lnSpc>
                <a:spcPct val="150000"/>
              </a:lnSpc>
              <a:buNone/>
            </a:pPr>
            <a:r>
              <a:rPr lang="en-US" sz="1400" b="1" dirty="0">
                <a:solidFill>
                  <a:srgbClr val="383838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紧急求生</a:t>
            </a:r>
            <a:pPr algn="l" indent="0" marL="0">
              <a:lnSpc>
                <a:spcPct val="150000"/>
              </a:lnSpc>
              <a:buNone/>
            </a:pPr>
            <a:r>
              <a:rPr lang="en-US" sz="1400" dirty="0">
                <a:solidFill>
                  <a:srgbClr val="383838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：</a:t>
            </a:r>
            <a:br/>
            <a:pPr algn="l" indent="0" marL="0">
              <a:lnSpc>
                <a:spcPct val="150000"/>
              </a:lnSpc>
              <a:buNone/>
            </a:pPr>
            <a:r>
              <a:rPr lang="en-US" sz="1400" dirty="0">
                <a:solidFill>
                  <a:srgbClr val="383838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火势剧烈时，寻找建筑物内的紧急避生措施。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062038" y="309563"/>
            <a:ext cx="7154228" cy="5524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660" b="1" dirty="0">
                <a:solidFill>
                  <a:srgbClr val="FFB52C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消防设备</a:t>
            </a:r>
            <a:endParaRPr lang="en-US" sz="2660" dirty="0"/>
          </a:p>
        </p:txBody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62038" y="1621729"/>
            <a:ext cx="6853238" cy="2700142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1062038" y="1621729"/>
            <a:ext cx="3136868" cy="10120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lnSpc>
                <a:spcPct val="150000"/>
              </a:lnSpc>
              <a:buNone/>
            </a:pPr>
            <a:r>
              <a:rPr lang="en-US" sz="1234" b="1" dirty="0">
                <a:solidFill>
                  <a:srgbClr val="FFFFFF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紧急报警</a:t>
            </a:r>
            <a:pPr algn="ctr" indent="0" marL="0">
              <a:lnSpc>
                <a:spcPct val="150000"/>
              </a:lnSpc>
              <a:buNone/>
            </a:pPr>
            <a:r>
              <a:rPr lang="en-US" sz="1234" dirty="0">
                <a:solidFill>
                  <a:srgbClr val="FFFFFF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:</a:t>
            </a:r>
            <a:br/>
            <a:pPr algn="ctr" indent="0" marL="0">
              <a:lnSpc>
                <a:spcPct val="150000"/>
              </a:lnSpc>
              <a:buNone/>
            </a:pPr>
            <a:r>
              <a:rPr lang="en-US" sz="1234" dirty="0">
                <a:solidFill>
                  <a:srgbClr val="FFFFFF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 火情初起时，用手持灭火器时先拨打火警电话，报警求助。</a:t>
            </a:r>
            <a:endParaRPr lang="en-US" sz="1234" dirty="0"/>
          </a:p>
        </p:txBody>
      </p:sp>
      <p:sp>
        <p:nvSpPr>
          <p:cNvPr id="5" name="Text 2"/>
          <p:cNvSpPr/>
          <p:nvPr/>
        </p:nvSpPr>
        <p:spPr>
          <a:xfrm>
            <a:off x="4778407" y="1621729"/>
            <a:ext cx="3136868" cy="10120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lnSpc>
                <a:spcPct val="150000"/>
              </a:lnSpc>
              <a:buNone/>
            </a:pPr>
            <a:r>
              <a:rPr lang="en-US" sz="1234" b="1" dirty="0">
                <a:solidFill>
                  <a:srgbClr val="FFFFFF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有效喷洒</a:t>
            </a:r>
            <a:pPr algn="ctr" indent="0" marL="0">
              <a:lnSpc>
                <a:spcPct val="150000"/>
              </a:lnSpc>
              <a:buNone/>
            </a:pPr>
            <a:r>
              <a:rPr lang="en-US" sz="1234" dirty="0">
                <a:solidFill>
                  <a:srgbClr val="FFFFFF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:</a:t>
            </a:r>
            <a:br/>
            <a:pPr algn="ctr" indent="0" marL="0">
              <a:lnSpc>
                <a:spcPct val="150000"/>
              </a:lnSpc>
              <a:buNone/>
            </a:pPr>
            <a:r>
              <a:rPr lang="en-US" sz="1234" dirty="0">
                <a:solidFill>
                  <a:srgbClr val="FFFFFF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 将消防器材的雾状雾流对准火点，进行喷射灭火，并注意灭火器距离。</a:t>
            </a:r>
            <a:endParaRPr lang="en-US" sz="1234" dirty="0"/>
          </a:p>
        </p:txBody>
      </p:sp>
      <p:sp>
        <p:nvSpPr>
          <p:cNvPr id="6" name="Text 3"/>
          <p:cNvSpPr/>
          <p:nvPr/>
        </p:nvSpPr>
        <p:spPr>
          <a:xfrm>
            <a:off x="2666165" y="3309843"/>
            <a:ext cx="3136868" cy="10120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lnSpc>
                <a:spcPct val="150000"/>
              </a:lnSpc>
              <a:buNone/>
            </a:pPr>
            <a:r>
              <a:rPr lang="en-US" sz="1234" b="1" dirty="0">
                <a:solidFill>
                  <a:srgbClr val="FFFFFF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正确操作</a:t>
            </a:r>
            <a:pPr algn="ctr" indent="0" marL="0">
              <a:lnSpc>
                <a:spcPct val="150000"/>
              </a:lnSpc>
              <a:buNone/>
            </a:pPr>
            <a:r>
              <a:rPr lang="en-US" sz="1234" dirty="0">
                <a:solidFill>
                  <a:srgbClr val="FFFFFF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:</a:t>
            </a:r>
            <a:br/>
            <a:pPr algn="ctr" indent="0" marL="0">
              <a:lnSpc>
                <a:spcPct val="150000"/>
              </a:lnSpc>
              <a:buNone/>
            </a:pPr>
            <a:r>
              <a:rPr lang="en-US" sz="1234" dirty="0">
                <a:solidFill>
                  <a:srgbClr val="FFFFFF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 对准火源，拉下安全销，持枪姿势，利用“四个动作”灭火。</a:t>
            </a:r>
            <a:endParaRPr lang="en-US" sz="1234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35</Slides>
  <Notes>35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8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天干物燥，如何火场求生</dc:title>
  <dc:subject/>
  <dc:creator>MindShow.fun</dc:creator>
  <cp:lastModifiedBy>MindShow.fun</cp:lastModifiedBy>
  <cp:revision>1</cp:revision>
  <dcterms:created xsi:type="dcterms:W3CDTF">2024-03-08T02:29:22Z</dcterms:created>
  <dcterms:modified xsi:type="dcterms:W3CDTF">2024-03-08T02:29:22Z</dcterms:modified>
</cp:coreProperties>
</file>